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rben" panose="020B0604020202020204" charset="0"/>
      <p:regular r:id="rId13"/>
    </p:embeddedFont>
    <p:embeddedFont>
      <p:font typeface="Inconsolata" pitchFamily="1" charset="0"/>
      <p:regular r:id="rId14"/>
    </p:embeddedFont>
    <p:embeddedFont>
      <p:font typeface="Nobil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66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C6CBC67-3257-2642-7DF6-34B25C18BEA2}"/>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473477" y="145250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SSARS: Smart Society Alert &amp; Resource System</a:t>
              </a:r>
              <a:endParaRPr lang="en-US" sz="4450" dirty="0"/>
            </a:p>
          </p:txBody>
        </p:sp>
        <p:grpSp>
          <p:nvGrpSpPr>
            <p:cNvPr id="5" name="Group 4">
              <a:extLst>
                <a:ext uri="{FF2B5EF4-FFF2-40B4-BE49-F238E27FC236}">
                  <a16:creationId xmlns:a16="http://schemas.microsoft.com/office/drawing/2014/main" id="{529CB3FE-7154-7144-9155-679E6A5EFD0C}"/>
                </a:ext>
              </a:extLst>
            </p:cNvPr>
            <p:cNvGrpSpPr/>
            <p:nvPr/>
          </p:nvGrpSpPr>
          <p:grpSpPr>
            <a:xfrm>
              <a:off x="6473478" y="3218598"/>
              <a:ext cx="7563855" cy="1792403"/>
              <a:chOff x="6109204" y="3329681"/>
              <a:chExt cx="7563855" cy="1792403"/>
            </a:xfrm>
          </p:grpSpPr>
          <p:sp>
            <p:nvSpPr>
              <p:cNvPr id="6" name="Text 1">
                <a:extLst>
                  <a:ext uri="{FF2B5EF4-FFF2-40B4-BE49-F238E27FC236}">
                    <a16:creationId xmlns:a16="http://schemas.microsoft.com/office/drawing/2014/main" id="{A3C04F50-74FB-222F-1EF9-FFAE095629C8}"/>
                  </a:ext>
                </a:extLst>
              </p:cNvPr>
              <p:cNvSpPr/>
              <p:nvPr/>
            </p:nvSpPr>
            <p:spPr>
              <a:xfrm>
                <a:off x="6109204" y="3329681"/>
                <a:ext cx="7556421" cy="362903"/>
              </a:xfrm>
              <a:prstGeom prst="rect">
                <a:avLst/>
              </a:prstGeom>
              <a:noFill/>
              <a:ln/>
            </p:spPr>
            <p:txBody>
              <a:bodyPr wrap="none" lIns="0" tIns="0" rIns="0" bIns="0" rtlCol="0" anchor="t"/>
              <a:lstStyle/>
              <a:p>
                <a:pPr marL="0" indent="0">
                  <a:lnSpc>
                    <a:spcPts val="2850"/>
                  </a:lnSpc>
                  <a:buNone/>
                </a:pPr>
                <a:r>
                  <a:rPr lang="en-US" sz="2800" dirty="0">
                    <a:solidFill>
                      <a:srgbClr val="151617"/>
                    </a:solidFill>
                    <a:latin typeface="Inconsolata" pitchFamily="34" charset="0"/>
                    <a:ea typeface="Inconsolata" pitchFamily="34" charset="-122"/>
                    <a:cs typeface="Inconsolata" pitchFamily="34" charset="-120"/>
                  </a:rPr>
                  <a:t>NAME      : RAJODIYA RAJKUMAR KETANBHAI</a:t>
                </a:r>
                <a:endParaRPr lang="en-US" sz="2800" dirty="0"/>
              </a:p>
            </p:txBody>
          </p:sp>
          <p:sp>
            <p:nvSpPr>
              <p:cNvPr id="7" name="Text 2">
                <a:extLst>
                  <a:ext uri="{FF2B5EF4-FFF2-40B4-BE49-F238E27FC236}">
                    <a16:creationId xmlns:a16="http://schemas.microsoft.com/office/drawing/2014/main" id="{DD1B9E65-E8EC-FF73-17C5-F9CE1F5CC96A}"/>
                  </a:ext>
                </a:extLst>
              </p:cNvPr>
              <p:cNvSpPr/>
              <p:nvPr/>
            </p:nvSpPr>
            <p:spPr>
              <a:xfrm>
                <a:off x="6116638" y="3781834"/>
                <a:ext cx="7556421" cy="362903"/>
              </a:xfrm>
              <a:prstGeom prst="rect">
                <a:avLst/>
              </a:prstGeom>
              <a:noFill/>
              <a:ln/>
            </p:spPr>
            <p:txBody>
              <a:bodyPr wrap="none" lIns="0" tIns="0" rIns="0" bIns="0" rtlCol="0" anchor="t"/>
              <a:lstStyle/>
              <a:p>
                <a:pPr marL="0" indent="0">
                  <a:lnSpc>
                    <a:spcPts val="2850"/>
                  </a:lnSpc>
                  <a:buNone/>
                </a:pPr>
                <a:r>
                  <a:rPr lang="en-US" sz="2800" dirty="0">
                    <a:solidFill>
                      <a:srgbClr val="151617"/>
                    </a:solidFill>
                    <a:latin typeface="Inconsolata" pitchFamily="34" charset="0"/>
                    <a:ea typeface="Inconsolata" pitchFamily="34" charset="-122"/>
                    <a:cs typeface="Inconsolata" pitchFamily="34" charset="-120"/>
                  </a:rPr>
                  <a:t>ENROLL NO : 230021780210108</a:t>
                </a:r>
                <a:endParaRPr lang="en-US" sz="2800" dirty="0"/>
              </a:p>
            </p:txBody>
          </p:sp>
          <p:sp>
            <p:nvSpPr>
              <p:cNvPr id="8" name="Text 2">
                <a:extLst>
                  <a:ext uri="{FF2B5EF4-FFF2-40B4-BE49-F238E27FC236}">
                    <a16:creationId xmlns:a16="http://schemas.microsoft.com/office/drawing/2014/main" id="{7C6E762B-BF66-493A-6DC0-FB82B6A3B90C}"/>
                  </a:ext>
                </a:extLst>
              </p:cNvPr>
              <p:cNvSpPr/>
              <p:nvPr/>
            </p:nvSpPr>
            <p:spPr>
              <a:xfrm>
                <a:off x="6116638" y="4264407"/>
                <a:ext cx="7556421" cy="362903"/>
              </a:xfrm>
              <a:prstGeom prst="rect">
                <a:avLst/>
              </a:prstGeom>
              <a:noFill/>
              <a:ln/>
            </p:spPr>
            <p:txBody>
              <a:bodyPr wrap="none" lIns="0" tIns="0" rIns="0" bIns="0" rtlCol="0" anchor="t"/>
              <a:lstStyle/>
              <a:p>
                <a:pPr marL="0" indent="0">
                  <a:lnSpc>
                    <a:spcPts val="2850"/>
                  </a:lnSpc>
                  <a:buNone/>
                </a:pPr>
                <a:r>
                  <a:rPr lang="en-US" sz="2800" dirty="0">
                    <a:solidFill>
                      <a:srgbClr val="151617"/>
                    </a:solidFill>
                    <a:latin typeface="Inconsolata" pitchFamily="34" charset="0"/>
                    <a:ea typeface="Inconsolata" pitchFamily="34" charset="-122"/>
                    <a:cs typeface="Inconsolata" pitchFamily="34" charset="-120"/>
                  </a:rPr>
                  <a:t>BRANCH	: IT</a:t>
                </a:r>
                <a:endParaRPr lang="en-US" sz="2800" dirty="0"/>
              </a:p>
            </p:txBody>
          </p:sp>
          <p:sp>
            <p:nvSpPr>
              <p:cNvPr id="9" name="Text 2">
                <a:extLst>
                  <a:ext uri="{FF2B5EF4-FFF2-40B4-BE49-F238E27FC236}">
                    <a16:creationId xmlns:a16="http://schemas.microsoft.com/office/drawing/2014/main" id="{D627D99D-4DF1-07AE-C88A-9D26826BF53F}"/>
                  </a:ext>
                </a:extLst>
              </p:cNvPr>
              <p:cNvSpPr/>
              <p:nvPr/>
            </p:nvSpPr>
            <p:spPr>
              <a:xfrm>
                <a:off x="6116638" y="4759181"/>
                <a:ext cx="7556421" cy="362903"/>
              </a:xfrm>
              <a:prstGeom prst="rect">
                <a:avLst/>
              </a:prstGeom>
              <a:noFill/>
              <a:ln/>
            </p:spPr>
            <p:txBody>
              <a:bodyPr wrap="none" lIns="0" tIns="0" rIns="0" bIns="0" rtlCol="0" anchor="t"/>
              <a:lstStyle/>
              <a:p>
                <a:pPr marL="0" indent="0">
                  <a:lnSpc>
                    <a:spcPts val="2850"/>
                  </a:lnSpc>
                  <a:buNone/>
                </a:pPr>
                <a:r>
                  <a:rPr lang="en-US" sz="2800" dirty="0">
                    <a:solidFill>
                      <a:srgbClr val="151617"/>
                    </a:solidFill>
                    <a:latin typeface="Inconsolata" pitchFamily="34" charset="0"/>
                    <a:ea typeface="Inconsolata" pitchFamily="34" charset="-122"/>
                    <a:cs typeface="Inconsolata" pitchFamily="34" charset="-120"/>
                  </a:rPr>
                  <a:t>BATCH		: C4</a:t>
                </a:r>
                <a:endParaRPr lang="en-US" sz="2800" dirty="0"/>
              </a:p>
            </p:txBody>
          </p:sp>
        </p:grpSp>
        <p:sp>
          <p:nvSpPr>
            <p:cNvPr id="10" name="Rectangle 9">
              <a:extLst>
                <a:ext uri="{FF2B5EF4-FFF2-40B4-BE49-F238E27FC236}">
                  <a16:creationId xmlns:a16="http://schemas.microsoft.com/office/drawing/2014/main" id="{1A1ECEA0-3BE5-2EC1-4D92-606A2487823D}"/>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11" name="Picture 10">
              <a:extLst>
                <a:ext uri="{FF2B5EF4-FFF2-40B4-BE49-F238E27FC236}">
                  <a16:creationId xmlns:a16="http://schemas.microsoft.com/office/drawing/2014/main" id="{EFDDE516-5440-BDEB-0759-EB852E14F03B}"/>
                </a:ext>
              </a:extLst>
            </p:cNvPr>
            <p:cNvPicPr>
              <a:picLocks noChangeAspect="1"/>
            </p:cNvPicPr>
            <p:nvPr/>
          </p:nvPicPr>
          <p:blipFill rotWithShape="1">
            <a:blip r:embed="rId4">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pic>
          <p:nvPicPr>
            <p:cNvPr id="12" name="Picture 11">
              <a:extLst>
                <a:ext uri="{FF2B5EF4-FFF2-40B4-BE49-F238E27FC236}">
                  <a16:creationId xmlns:a16="http://schemas.microsoft.com/office/drawing/2014/main" id="{B291E49A-40B6-9B39-A977-940CCBEE12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71" y="19876"/>
              <a:ext cx="810448" cy="84855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35208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Thank You!</a:t>
            </a:r>
            <a:endParaRPr lang="en-US" sz="4450" dirty="0"/>
          </a:p>
        </p:txBody>
      </p:sp>
      <p:sp>
        <p:nvSpPr>
          <p:cNvPr id="3" name="Text 1"/>
          <p:cNvSpPr/>
          <p:nvPr/>
        </p:nvSpPr>
        <p:spPr>
          <a:xfrm>
            <a:off x="793790" y="451449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Connect with us for more details and collaboration opportunities.</a:t>
            </a:r>
            <a:endParaRPr lang="en-US" sz="1750" dirty="0"/>
          </a:p>
        </p:txBody>
      </p:sp>
      <p:sp>
        <p:nvSpPr>
          <p:cNvPr id="4" name="Rectangle 3">
            <a:extLst>
              <a:ext uri="{FF2B5EF4-FFF2-40B4-BE49-F238E27FC236}">
                <a16:creationId xmlns:a16="http://schemas.microsoft.com/office/drawing/2014/main" id="{25FBCE0D-3F58-18D6-4E6E-1922AF3ECEC9}"/>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5" name="Picture 4">
            <a:extLst>
              <a:ext uri="{FF2B5EF4-FFF2-40B4-BE49-F238E27FC236}">
                <a16:creationId xmlns:a16="http://schemas.microsoft.com/office/drawing/2014/main" id="{4C85C98F-6506-0776-CC9C-D33D1C4C67A7}"/>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pic>
        <p:nvPicPr>
          <p:cNvPr id="6" name="Picture 5">
            <a:extLst>
              <a:ext uri="{FF2B5EF4-FFF2-40B4-BE49-F238E27FC236}">
                <a16:creationId xmlns:a16="http://schemas.microsoft.com/office/drawing/2014/main" id="{ABC80B46-7E4E-B892-92AC-292D80E985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71" y="19876"/>
            <a:ext cx="810448" cy="8485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393FDF0-2A0D-6628-5700-A7950D358F90}"/>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Project Overview</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SSARS is a Django-based intelligent web application designed for smart societies and residential communities. It integrates real-time energy monitoring, weather intelligence, and news aggregation with machine learning-powered optimization to enhance efficiency and sustainability.</a:t>
              </a:r>
              <a:endParaRPr lang="en-US" sz="1750" dirty="0"/>
            </a:p>
          </p:txBody>
        </p:sp>
        <p:sp>
          <p:nvSpPr>
            <p:cNvPr id="5" name="Rectangle 4">
              <a:extLst>
                <a:ext uri="{FF2B5EF4-FFF2-40B4-BE49-F238E27FC236}">
                  <a16:creationId xmlns:a16="http://schemas.microsoft.com/office/drawing/2014/main" id="{4A0AA100-357D-3832-7557-4132B02AE895}"/>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6" name="Picture 5">
              <a:extLst>
                <a:ext uri="{FF2B5EF4-FFF2-40B4-BE49-F238E27FC236}">
                  <a16:creationId xmlns:a16="http://schemas.microsoft.com/office/drawing/2014/main" id="{7632A861-FE91-3C0B-DD96-9EF5F53F9E4D}"/>
                </a:ext>
              </a:extLst>
            </p:cNvPr>
            <p:cNvPicPr>
              <a:picLocks noChangeAspect="1"/>
            </p:cNvPicPr>
            <p:nvPr/>
          </p:nvPicPr>
          <p:blipFill rotWithShape="1">
            <a:blip r:embed="rId4">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pic>
          <p:nvPicPr>
            <p:cNvPr id="7" name="Picture 6">
              <a:extLst>
                <a:ext uri="{FF2B5EF4-FFF2-40B4-BE49-F238E27FC236}">
                  <a16:creationId xmlns:a16="http://schemas.microsoft.com/office/drawing/2014/main" id="{416BAC19-77A5-21E5-F41A-DD49D06BF6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71" y="19876"/>
              <a:ext cx="810448" cy="848554"/>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F524CD9-F728-754A-D68B-16E09D18F0B3}"/>
              </a:ext>
            </a:extLst>
          </p:cNvPr>
          <p:cNvGrpSpPr/>
          <p:nvPr/>
        </p:nvGrpSpPr>
        <p:grpSpPr>
          <a:xfrm>
            <a:off x="24871" y="0"/>
            <a:ext cx="14605529" cy="8207298"/>
            <a:chOff x="24871" y="0"/>
            <a:chExt cx="14605529" cy="8207298"/>
          </a:xfrm>
        </p:grpSpPr>
        <p:sp>
          <p:nvSpPr>
            <p:cNvPr id="2" name="Text 0"/>
            <p:cNvSpPr/>
            <p:nvPr/>
          </p:nvSpPr>
          <p:spPr>
            <a:xfrm>
              <a:off x="793790" y="820460"/>
              <a:ext cx="6411516"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Key Features at a Glance</a:t>
              </a:r>
              <a:endParaRPr lang="en-US" sz="4450" dirty="0"/>
            </a:p>
          </p:txBody>
        </p:sp>
        <p:pic>
          <p:nvPicPr>
            <p:cNvPr id="3" name="Image 0" descr="preencoded.png"/>
            <p:cNvPicPr>
              <a:picLocks noChangeAspect="1"/>
            </p:cNvPicPr>
            <p:nvPr/>
          </p:nvPicPr>
          <p:blipFill>
            <a:blip r:embed="rId3"/>
            <a:stretch>
              <a:fillRect/>
            </a:stretch>
          </p:blipFill>
          <p:spPr>
            <a:xfrm>
              <a:off x="793790" y="1982867"/>
              <a:ext cx="566976" cy="566976"/>
            </a:xfrm>
            <a:prstGeom prst="rect">
              <a:avLst/>
            </a:prstGeom>
          </p:spPr>
        </p:pic>
        <p:sp>
          <p:nvSpPr>
            <p:cNvPr id="4" name="Text 1"/>
            <p:cNvSpPr/>
            <p:nvPr/>
          </p:nvSpPr>
          <p:spPr>
            <a:xfrm>
              <a:off x="793790" y="2833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Energy Analysis</a:t>
              </a:r>
              <a:endParaRPr lang="en-US" sz="2200" dirty="0"/>
            </a:p>
          </p:txBody>
        </p:sp>
        <p:sp>
          <p:nvSpPr>
            <p:cNvPr id="5" name="Text 2"/>
            <p:cNvSpPr/>
            <p:nvPr/>
          </p:nvSpPr>
          <p:spPr>
            <a:xfrm>
              <a:off x="793790" y="3323749"/>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Real-time monitoring, ML predictions, and cost insights for optimized consumption.</a:t>
              </a:r>
              <a:endParaRPr lang="en-US" sz="1750" dirty="0"/>
            </a:p>
          </p:txBody>
        </p:sp>
        <p:pic>
          <p:nvPicPr>
            <p:cNvPr id="6" name="Image 1" descr="preencoded.png"/>
            <p:cNvPicPr>
              <a:picLocks noChangeAspect="1"/>
            </p:cNvPicPr>
            <p:nvPr/>
          </p:nvPicPr>
          <p:blipFill>
            <a:blip r:embed="rId4"/>
            <a:stretch>
              <a:fillRect/>
            </a:stretch>
          </p:blipFill>
          <p:spPr>
            <a:xfrm>
              <a:off x="5235893" y="1982867"/>
              <a:ext cx="566976" cy="566976"/>
            </a:xfrm>
            <a:prstGeom prst="rect">
              <a:avLst/>
            </a:prstGeom>
          </p:spPr>
        </p:pic>
        <p:sp>
          <p:nvSpPr>
            <p:cNvPr id="7" name="Text 3"/>
            <p:cNvSpPr/>
            <p:nvPr/>
          </p:nvSpPr>
          <p:spPr>
            <a:xfrm>
              <a:off x="5235893" y="2833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Weather Intelligence</a:t>
              </a:r>
              <a:endParaRPr lang="en-US" sz="2200" dirty="0"/>
            </a:p>
          </p:txBody>
        </p:sp>
        <p:sp>
          <p:nvSpPr>
            <p:cNvPr id="8" name="Text 4"/>
            <p:cNvSpPr/>
            <p:nvPr/>
          </p:nvSpPr>
          <p:spPr>
            <a:xfrm>
              <a:off x="5235893" y="3323749"/>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Live weather data, 5-day forecasts, and crucial alerts for informed decisions.</a:t>
              </a:r>
              <a:endParaRPr lang="en-US" sz="1750" dirty="0"/>
            </a:p>
          </p:txBody>
        </p:sp>
        <p:pic>
          <p:nvPicPr>
            <p:cNvPr id="9" name="Image 2" descr="preencoded.png"/>
            <p:cNvPicPr>
              <a:picLocks noChangeAspect="1"/>
            </p:cNvPicPr>
            <p:nvPr/>
          </p:nvPicPr>
          <p:blipFill>
            <a:blip r:embed="rId5"/>
            <a:stretch>
              <a:fillRect/>
            </a:stretch>
          </p:blipFill>
          <p:spPr>
            <a:xfrm>
              <a:off x="9677995" y="1982867"/>
              <a:ext cx="566976" cy="566976"/>
            </a:xfrm>
            <a:prstGeom prst="rect">
              <a:avLst/>
            </a:prstGeom>
          </p:spPr>
        </p:pic>
        <p:sp>
          <p:nvSpPr>
            <p:cNvPr id="10" name="Text 5"/>
            <p:cNvSpPr/>
            <p:nvPr/>
          </p:nvSpPr>
          <p:spPr>
            <a:xfrm>
              <a:off x="9677995" y="2833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News Hub</a:t>
              </a:r>
              <a:endParaRPr lang="en-US" sz="2200" dirty="0"/>
            </a:p>
          </p:txBody>
        </p:sp>
        <p:sp>
          <p:nvSpPr>
            <p:cNvPr id="11" name="Text 6"/>
            <p:cNvSpPr/>
            <p:nvPr/>
          </p:nvSpPr>
          <p:spPr>
            <a:xfrm>
              <a:off x="9677995" y="3323749"/>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Centralized news updates with visual context, keeping communities informed.</a:t>
              </a:r>
              <a:endParaRPr lang="en-US" sz="1750" dirty="0"/>
            </a:p>
          </p:txBody>
        </p:sp>
        <p:pic>
          <p:nvPicPr>
            <p:cNvPr id="12" name="Image 3" descr="preencoded.png"/>
            <p:cNvPicPr>
              <a:picLocks noChangeAspect="1"/>
            </p:cNvPicPr>
            <p:nvPr/>
          </p:nvPicPr>
          <p:blipFill>
            <a:blip r:embed="rId6"/>
            <a:stretch>
              <a:fillRect/>
            </a:stretch>
          </p:blipFill>
          <p:spPr>
            <a:xfrm>
              <a:off x="793790" y="4979432"/>
              <a:ext cx="566976" cy="566976"/>
            </a:xfrm>
            <a:prstGeom prst="rect">
              <a:avLst/>
            </a:prstGeom>
          </p:spPr>
        </p:pic>
        <p:sp>
          <p:nvSpPr>
            <p:cNvPr id="13" name="Text 7"/>
            <p:cNvSpPr/>
            <p:nvPr/>
          </p:nvSpPr>
          <p:spPr>
            <a:xfrm>
              <a:off x="793790" y="5829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User Management</a:t>
              </a:r>
              <a:endParaRPr lang="en-US" sz="2200" dirty="0"/>
            </a:p>
          </p:txBody>
        </p:sp>
        <p:sp>
          <p:nvSpPr>
            <p:cNvPr id="14" name="Text 8"/>
            <p:cNvSpPr/>
            <p:nvPr/>
          </p:nvSpPr>
          <p:spPr>
            <a:xfrm>
              <a:off x="793790" y="6320314"/>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Secure sign-in processes and personalized profile handling for each resident.</a:t>
              </a:r>
              <a:endParaRPr lang="en-US" sz="1750" dirty="0"/>
            </a:p>
          </p:txBody>
        </p:sp>
        <p:pic>
          <p:nvPicPr>
            <p:cNvPr id="15" name="Image 4" descr="preencoded.png"/>
            <p:cNvPicPr>
              <a:picLocks noChangeAspect="1"/>
            </p:cNvPicPr>
            <p:nvPr/>
          </p:nvPicPr>
          <p:blipFill>
            <a:blip r:embed="rId7"/>
            <a:stretch>
              <a:fillRect/>
            </a:stretch>
          </p:blipFill>
          <p:spPr>
            <a:xfrm>
              <a:off x="5235893" y="4979432"/>
              <a:ext cx="566976" cy="566976"/>
            </a:xfrm>
            <a:prstGeom prst="rect">
              <a:avLst/>
            </a:prstGeom>
          </p:spPr>
        </p:pic>
        <p:sp>
          <p:nvSpPr>
            <p:cNvPr id="16" name="Text 9"/>
            <p:cNvSpPr/>
            <p:nvPr/>
          </p:nvSpPr>
          <p:spPr>
            <a:xfrm>
              <a:off x="5235893" y="5829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AI Optimization</a:t>
              </a:r>
              <a:endParaRPr lang="en-US" sz="2200" dirty="0"/>
            </a:p>
          </p:txBody>
        </p:sp>
        <p:sp>
          <p:nvSpPr>
            <p:cNvPr id="17" name="Text 10"/>
            <p:cNvSpPr/>
            <p:nvPr/>
          </p:nvSpPr>
          <p:spPr>
            <a:xfrm>
              <a:off x="5235893" y="6320314"/>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Smart alerts and efficiency recommendations for proactive resource management.</a:t>
              </a:r>
              <a:endParaRPr lang="en-US" sz="1750" dirty="0"/>
            </a:p>
          </p:txBody>
        </p:sp>
        <p:sp>
          <p:nvSpPr>
            <p:cNvPr id="18" name="Rectangle 17">
              <a:extLst>
                <a:ext uri="{FF2B5EF4-FFF2-40B4-BE49-F238E27FC236}">
                  <a16:creationId xmlns:a16="http://schemas.microsoft.com/office/drawing/2014/main" id="{7067ACF0-10D7-D51B-4987-4426905EE73D}"/>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19" name="Picture 18">
              <a:extLst>
                <a:ext uri="{FF2B5EF4-FFF2-40B4-BE49-F238E27FC236}">
                  <a16:creationId xmlns:a16="http://schemas.microsoft.com/office/drawing/2014/main" id="{268491E3-625E-4ABA-0323-00F8AFA86C39}"/>
                </a:ext>
              </a:extLst>
            </p:cNvPr>
            <p:cNvPicPr>
              <a:picLocks noChangeAspect="1"/>
            </p:cNvPicPr>
            <p:nvPr/>
          </p:nvPicPr>
          <p:blipFill rotWithShape="1">
            <a:blip r:embed="rId8">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pic>
          <p:nvPicPr>
            <p:cNvPr id="20" name="Picture 19">
              <a:extLst>
                <a:ext uri="{FF2B5EF4-FFF2-40B4-BE49-F238E27FC236}">
                  <a16:creationId xmlns:a16="http://schemas.microsoft.com/office/drawing/2014/main" id="{0577A997-72AA-233E-4468-1427D3A17E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871" y="19876"/>
              <a:ext cx="810448" cy="84855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8159" y="399336"/>
            <a:ext cx="5816918" cy="453747"/>
          </a:xfrm>
          <a:prstGeom prst="rect">
            <a:avLst/>
          </a:prstGeom>
          <a:noFill/>
          <a:ln/>
        </p:spPr>
        <p:txBody>
          <a:bodyPr wrap="none" lIns="0" tIns="0" rIns="0" bIns="0" rtlCol="0" anchor="t"/>
          <a:lstStyle/>
          <a:p>
            <a:pPr marL="0" indent="0" algn="l">
              <a:lnSpc>
                <a:spcPts val="3550"/>
              </a:lnSpc>
              <a:buNone/>
            </a:pPr>
            <a:r>
              <a:rPr lang="en-US" sz="2850" dirty="0">
                <a:solidFill>
                  <a:srgbClr val="1B1B27"/>
                </a:solidFill>
                <a:latin typeface="Corben" pitchFamily="34" charset="0"/>
                <a:ea typeface="Corben" pitchFamily="34" charset="-122"/>
                <a:cs typeface="Corben" pitchFamily="34" charset="-120"/>
              </a:rPr>
              <a:t>Under the Hood: Technology Stack</a:t>
            </a:r>
            <a:endParaRPr lang="en-US" sz="2850" dirty="0"/>
          </a:p>
        </p:txBody>
      </p:sp>
      <p:sp>
        <p:nvSpPr>
          <p:cNvPr id="3" name="Text 1"/>
          <p:cNvSpPr/>
          <p:nvPr/>
        </p:nvSpPr>
        <p:spPr>
          <a:xfrm>
            <a:off x="508159" y="1215985"/>
            <a:ext cx="1815108" cy="226933"/>
          </a:xfrm>
          <a:prstGeom prst="rect">
            <a:avLst/>
          </a:prstGeom>
          <a:noFill/>
          <a:ln/>
        </p:spPr>
        <p:txBody>
          <a:bodyPr wrap="none" lIns="0" tIns="0" rIns="0" bIns="0" rtlCol="0" anchor="t"/>
          <a:lstStyle/>
          <a:p>
            <a:pPr marL="0" indent="0" algn="l">
              <a:lnSpc>
                <a:spcPts val="1750"/>
              </a:lnSpc>
              <a:buNone/>
            </a:pPr>
            <a:r>
              <a:rPr lang="en-US" sz="2800" dirty="0">
                <a:solidFill>
                  <a:srgbClr val="1B1B27"/>
                </a:solidFill>
                <a:latin typeface="Corben" pitchFamily="34" charset="0"/>
                <a:ea typeface="Corben" pitchFamily="34" charset="-122"/>
                <a:cs typeface="Corben" pitchFamily="34" charset="-120"/>
              </a:rPr>
              <a:t>Backend &amp; Frontend</a:t>
            </a:r>
            <a:endParaRPr lang="en-US" sz="2800" dirty="0"/>
          </a:p>
        </p:txBody>
      </p:sp>
      <p:sp>
        <p:nvSpPr>
          <p:cNvPr id="4" name="Text 2"/>
          <p:cNvSpPr/>
          <p:nvPr/>
        </p:nvSpPr>
        <p:spPr>
          <a:xfrm>
            <a:off x="508159" y="1588056"/>
            <a:ext cx="6629995" cy="232410"/>
          </a:xfrm>
          <a:prstGeom prst="rect">
            <a:avLst/>
          </a:prstGeom>
          <a:noFill/>
          <a:ln/>
        </p:spPr>
        <p:txBody>
          <a:bodyPr wrap="none" lIns="0" tIns="0" rIns="0" bIns="0" rtlCol="0" anchor="t"/>
          <a:lstStyle/>
          <a:p>
            <a:pPr marL="342900" indent="-342900" algn="l">
              <a:lnSpc>
                <a:spcPts val="1800"/>
              </a:lnSpc>
              <a:buSzPct val="100000"/>
              <a:buChar char="•"/>
            </a:pPr>
            <a:r>
              <a:rPr lang="en-US" sz="2000" b="1" dirty="0">
                <a:solidFill>
                  <a:srgbClr val="404155"/>
                </a:solidFill>
                <a:latin typeface="Nobile" pitchFamily="34" charset="0"/>
                <a:ea typeface="Nobile" pitchFamily="34" charset="-122"/>
                <a:cs typeface="Nobile" pitchFamily="34" charset="-120"/>
              </a:rPr>
              <a:t>Backend:</a:t>
            </a:r>
            <a:r>
              <a:rPr lang="en-US" sz="2000" dirty="0">
                <a:solidFill>
                  <a:srgbClr val="404155"/>
                </a:solidFill>
                <a:latin typeface="Nobile" pitchFamily="34" charset="0"/>
                <a:ea typeface="Nobile" pitchFamily="34" charset="-122"/>
                <a:cs typeface="Nobile" pitchFamily="34" charset="-120"/>
              </a:rPr>
              <a:t> Django, SQLite3/PostgreSQL</a:t>
            </a:r>
            <a:endParaRPr lang="en-US" sz="2000" dirty="0"/>
          </a:p>
        </p:txBody>
      </p:sp>
      <p:sp>
        <p:nvSpPr>
          <p:cNvPr id="5" name="Text 3"/>
          <p:cNvSpPr/>
          <p:nvPr/>
        </p:nvSpPr>
        <p:spPr>
          <a:xfrm>
            <a:off x="508159" y="1871186"/>
            <a:ext cx="6629995" cy="232410"/>
          </a:xfrm>
          <a:prstGeom prst="rect">
            <a:avLst/>
          </a:prstGeom>
          <a:noFill/>
          <a:ln/>
        </p:spPr>
        <p:txBody>
          <a:bodyPr wrap="none" lIns="0" tIns="0" rIns="0" bIns="0" rtlCol="0" anchor="t"/>
          <a:lstStyle/>
          <a:p>
            <a:pPr marL="342900" indent="-342900" algn="l">
              <a:lnSpc>
                <a:spcPts val="1800"/>
              </a:lnSpc>
              <a:buSzPct val="100000"/>
              <a:buChar char="•"/>
            </a:pPr>
            <a:r>
              <a:rPr lang="en-US" sz="2000" b="1" dirty="0">
                <a:solidFill>
                  <a:srgbClr val="404155"/>
                </a:solidFill>
                <a:latin typeface="Nobile" pitchFamily="34" charset="0"/>
                <a:ea typeface="Nobile" pitchFamily="34" charset="-122"/>
                <a:cs typeface="Nobile" pitchFamily="34" charset="-120"/>
              </a:rPr>
              <a:t>Frontend:</a:t>
            </a:r>
            <a:r>
              <a:rPr lang="en-US" sz="2000" dirty="0">
                <a:solidFill>
                  <a:srgbClr val="404155"/>
                </a:solidFill>
                <a:latin typeface="Nobile" pitchFamily="34" charset="0"/>
                <a:ea typeface="Nobile" pitchFamily="34" charset="-122"/>
                <a:cs typeface="Nobile" pitchFamily="34" charset="-120"/>
              </a:rPr>
              <a:t> Bootstrap 5, Vanilla JS</a:t>
            </a:r>
            <a:endParaRPr lang="en-US" sz="2000" dirty="0"/>
          </a:p>
        </p:txBody>
      </p:sp>
      <p:sp>
        <p:nvSpPr>
          <p:cNvPr id="6" name="Text 4"/>
          <p:cNvSpPr/>
          <p:nvPr/>
        </p:nvSpPr>
        <p:spPr>
          <a:xfrm>
            <a:off x="508159" y="5570666"/>
            <a:ext cx="1815108" cy="226933"/>
          </a:xfrm>
          <a:prstGeom prst="rect">
            <a:avLst/>
          </a:prstGeom>
          <a:noFill/>
          <a:ln/>
        </p:spPr>
        <p:txBody>
          <a:bodyPr wrap="none" lIns="0" tIns="0" rIns="0" bIns="0" rtlCol="0" anchor="t"/>
          <a:lstStyle/>
          <a:p>
            <a:pPr marL="0" indent="0" algn="l">
              <a:lnSpc>
                <a:spcPts val="1750"/>
              </a:lnSpc>
              <a:buNone/>
            </a:pPr>
            <a:r>
              <a:rPr lang="en-US" sz="2800" dirty="0">
                <a:solidFill>
                  <a:srgbClr val="1B1B27"/>
                </a:solidFill>
                <a:latin typeface="Corben" pitchFamily="34" charset="0"/>
                <a:ea typeface="Corben" pitchFamily="34" charset="-122"/>
                <a:cs typeface="Corben" pitchFamily="34" charset="-120"/>
              </a:rPr>
              <a:t>Data &amp; APIs</a:t>
            </a:r>
            <a:endParaRPr lang="en-US" sz="2800" dirty="0"/>
          </a:p>
        </p:txBody>
      </p:sp>
      <p:sp>
        <p:nvSpPr>
          <p:cNvPr id="7" name="Text 5"/>
          <p:cNvSpPr/>
          <p:nvPr/>
        </p:nvSpPr>
        <p:spPr>
          <a:xfrm>
            <a:off x="508159" y="5942737"/>
            <a:ext cx="6629995" cy="232410"/>
          </a:xfrm>
          <a:prstGeom prst="rect">
            <a:avLst/>
          </a:prstGeom>
          <a:noFill/>
          <a:ln/>
        </p:spPr>
        <p:txBody>
          <a:bodyPr wrap="none" lIns="0" tIns="0" rIns="0" bIns="0" rtlCol="0" anchor="t"/>
          <a:lstStyle/>
          <a:p>
            <a:pPr marL="342900" indent="-342900" algn="l">
              <a:lnSpc>
                <a:spcPts val="1800"/>
              </a:lnSpc>
              <a:buSzPct val="100000"/>
              <a:buChar char="•"/>
            </a:pPr>
            <a:r>
              <a:rPr lang="en-US" sz="2000" b="1" dirty="0">
                <a:solidFill>
                  <a:srgbClr val="404155"/>
                </a:solidFill>
                <a:latin typeface="Nobile" pitchFamily="34" charset="0"/>
                <a:ea typeface="Nobile" pitchFamily="34" charset="-122"/>
                <a:cs typeface="Nobile" pitchFamily="34" charset="-120"/>
              </a:rPr>
              <a:t>APIs:</a:t>
            </a:r>
            <a:r>
              <a:rPr lang="en-US" sz="2000" dirty="0">
                <a:solidFill>
                  <a:srgbClr val="404155"/>
                </a:solidFill>
                <a:latin typeface="Nobile" pitchFamily="34" charset="0"/>
                <a:ea typeface="Nobile" pitchFamily="34" charset="-122"/>
                <a:cs typeface="Nobile" pitchFamily="34" charset="-120"/>
              </a:rPr>
              <a:t> OpenWeatherMap, Geocoding API</a:t>
            </a:r>
            <a:endParaRPr lang="en-US" sz="2000" dirty="0"/>
          </a:p>
        </p:txBody>
      </p:sp>
      <p:sp>
        <p:nvSpPr>
          <p:cNvPr id="8" name="Text 6"/>
          <p:cNvSpPr/>
          <p:nvPr/>
        </p:nvSpPr>
        <p:spPr>
          <a:xfrm>
            <a:off x="508159" y="6225867"/>
            <a:ext cx="6629995" cy="232410"/>
          </a:xfrm>
          <a:prstGeom prst="rect">
            <a:avLst/>
          </a:prstGeom>
          <a:noFill/>
          <a:ln/>
        </p:spPr>
        <p:txBody>
          <a:bodyPr wrap="none" lIns="0" tIns="0" rIns="0" bIns="0" rtlCol="0" anchor="t"/>
          <a:lstStyle/>
          <a:p>
            <a:pPr marL="342900" indent="-342900" algn="l">
              <a:lnSpc>
                <a:spcPts val="1800"/>
              </a:lnSpc>
              <a:buSzPct val="100000"/>
              <a:buChar char="•"/>
            </a:pPr>
            <a:r>
              <a:rPr lang="en-US" sz="2000" b="1" dirty="0">
                <a:solidFill>
                  <a:srgbClr val="404155"/>
                </a:solidFill>
                <a:latin typeface="Nobile" pitchFamily="34" charset="0"/>
                <a:ea typeface="Nobile" pitchFamily="34" charset="-122"/>
                <a:cs typeface="Nobile" pitchFamily="34" charset="-120"/>
              </a:rPr>
              <a:t>Data Tools:</a:t>
            </a:r>
            <a:r>
              <a:rPr lang="en-US" sz="2000" dirty="0">
                <a:solidFill>
                  <a:srgbClr val="404155"/>
                </a:solidFill>
                <a:latin typeface="Nobile" pitchFamily="34" charset="0"/>
                <a:ea typeface="Nobile" pitchFamily="34" charset="-122"/>
                <a:cs typeface="Nobile" pitchFamily="34" charset="-120"/>
              </a:rPr>
              <a:t> Pandas, NumPy, Matplotlib, Seaborn</a:t>
            </a:r>
            <a:endParaRPr lang="en-US" sz="2000" dirty="0"/>
          </a:p>
        </p:txBody>
      </p:sp>
      <p:sp>
        <p:nvSpPr>
          <p:cNvPr id="9" name="Text 7"/>
          <p:cNvSpPr/>
          <p:nvPr/>
        </p:nvSpPr>
        <p:spPr>
          <a:xfrm>
            <a:off x="7315200" y="2994779"/>
            <a:ext cx="1815108" cy="226933"/>
          </a:xfrm>
          <a:prstGeom prst="rect">
            <a:avLst/>
          </a:prstGeom>
          <a:noFill/>
          <a:ln/>
        </p:spPr>
        <p:txBody>
          <a:bodyPr wrap="none" lIns="0" tIns="0" rIns="0" bIns="0" rtlCol="0" anchor="t"/>
          <a:lstStyle/>
          <a:p>
            <a:pPr marL="0" indent="0" algn="l">
              <a:lnSpc>
                <a:spcPts val="1750"/>
              </a:lnSpc>
              <a:buNone/>
            </a:pPr>
            <a:r>
              <a:rPr lang="en-US" sz="2800" dirty="0">
                <a:solidFill>
                  <a:srgbClr val="1B1B27"/>
                </a:solidFill>
                <a:latin typeface="Corben" pitchFamily="34" charset="0"/>
                <a:ea typeface="Corben" pitchFamily="34" charset="-122"/>
                <a:cs typeface="Corben" pitchFamily="34" charset="-120"/>
              </a:rPr>
              <a:t>Machine Learning</a:t>
            </a:r>
            <a:endParaRPr lang="en-US" sz="2800" dirty="0"/>
          </a:p>
        </p:txBody>
      </p:sp>
      <p:sp>
        <p:nvSpPr>
          <p:cNvPr id="10" name="Text 8"/>
          <p:cNvSpPr/>
          <p:nvPr/>
        </p:nvSpPr>
        <p:spPr>
          <a:xfrm>
            <a:off x="7315200" y="3366850"/>
            <a:ext cx="6629995" cy="232410"/>
          </a:xfrm>
          <a:prstGeom prst="rect">
            <a:avLst/>
          </a:prstGeom>
          <a:noFill/>
          <a:ln/>
        </p:spPr>
        <p:txBody>
          <a:bodyPr wrap="none" lIns="0" tIns="0" rIns="0" bIns="0" rtlCol="0" anchor="t"/>
          <a:lstStyle/>
          <a:p>
            <a:pPr marL="342900" indent="-342900" algn="l">
              <a:lnSpc>
                <a:spcPts val="1800"/>
              </a:lnSpc>
              <a:buSzPct val="100000"/>
              <a:buChar char="•"/>
            </a:pPr>
            <a:r>
              <a:rPr lang="en-US" sz="2000" b="1" dirty="0">
                <a:solidFill>
                  <a:srgbClr val="404155"/>
                </a:solidFill>
                <a:latin typeface="Nobile" pitchFamily="34" charset="0"/>
                <a:ea typeface="Nobile" pitchFamily="34" charset="-122"/>
                <a:cs typeface="Nobile" pitchFamily="34" charset="-120"/>
              </a:rPr>
              <a:t>Models:</a:t>
            </a:r>
            <a:r>
              <a:rPr lang="en-US" sz="2000" dirty="0">
                <a:solidFill>
                  <a:srgbClr val="404155"/>
                </a:solidFill>
                <a:latin typeface="Nobile" pitchFamily="34" charset="0"/>
                <a:ea typeface="Nobile" pitchFamily="34" charset="-122"/>
                <a:cs typeface="Nobile" pitchFamily="34" charset="-120"/>
              </a:rPr>
              <a:t> Random Forest, Linear Regression (scikit-learn)</a:t>
            </a:r>
            <a:endParaRPr lang="en-US" sz="2000" dirty="0"/>
          </a:p>
        </p:txBody>
      </p:sp>
      <p:sp>
        <p:nvSpPr>
          <p:cNvPr id="11" name="Text 9"/>
          <p:cNvSpPr/>
          <p:nvPr/>
        </p:nvSpPr>
        <p:spPr>
          <a:xfrm>
            <a:off x="7315200" y="3649980"/>
            <a:ext cx="6629995" cy="464820"/>
          </a:xfrm>
          <a:prstGeom prst="rect">
            <a:avLst/>
          </a:prstGeom>
          <a:noFill/>
          <a:ln/>
        </p:spPr>
        <p:txBody>
          <a:bodyPr wrap="square" lIns="0" tIns="0" rIns="0" bIns="0" rtlCol="0" anchor="t"/>
          <a:lstStyle/>
          <a:p>
            <a:pPr marL="342900" indent="-342900" algn="l">
              <a:lnSpc>
                <a:spcPts val="1800"/>
              </a:lnSpc>
              <a:buSzPct val="100000"/>
              <a:buChar char="•"/>
            </a:pPr>
            <a:r>
              <a:rPr lang="en-US" sz="2000" b="1" dirty="0">
                <a:solidFill>
                  <a:srgbClr val="404155"/>
                </a:solidFill>
                <a:latin typeface="Nobile" pitchFamily="34" charset="0"/>
                <a:ea typeface="Nobile" pitchFamily="34" charset="-122"/>
                <a:cs typeface="Nobile" pitchFamily="34" charset="-120"/>
              </a:rPr>
              <a:t>Purpose:</a:t>
            </a:r>
            <a:r>
              <a:rPr lang="en-US" sz="2000" dirty="0">
                <a:solidFill>
                  <a:srgbClr val="404155"/>
                </a:solidFill>
                <a:latin typeface="Nobile" pitchFamily="34" charset="0"/>
                <a:ea typeface="Nobile" pitchFamily="34" charset="-122"/>
                <a:cs typeface="Nobile" pitchFamily="34" charset="-120"/>
              </a:rPr>
              <a:t> Predictive analytics for energy consumption and resource optimization, enabling proactive insights.</a:t>
            </a:r>
            <a:endParaRPr lang="en-US" sz="2000" dirty="0"/>
          </a:p>
        </p:txBody>
      </p:sp>
      <p:pic>
        <p:nvPicPr>
          <p:cNvPr id="14" name="Picture 13">
            <a:extLst>
              <a:ext uri="{FF2B5EF4-FFF2-40B4-BE49-F238E27FC236}">
                <a16:creationId xmlns:a16="http://schemas.microsoft.com/office/drawing/2014/main" id="{866DFA2F-9ED6-877B-EAA7-243A8FC3CBFC}"/>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sp>
        <p:nvSpPr>
          <p:cNvPr id="16" name="Rectangle 15">
            <a:extLst>
              <a:ext uri="{FF2B5EF4-FFF2-40B4-BE49-F238E27FC236}">
                <a16:creationId xmlns:a16="http://schemas.microsoft.com/office/drawing/2014/main" id="{C6AD9079-4B85-18F6-3B57-26222E4E9999}"/>
              </a:ext>
            </a:extLst>
          </p:cNvPr>
          <p:cNvSpPr/>
          <p:nvPr/>
        </p:nvSpPr>
        <p:spPr>
          <a:xfrm>
            <a:off x="12463347" y="7389544"/>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17" name="Picture 16">
            <a:extLst>
              <a:ext uri="{FF2B5EF4-FFF2-40B4-BE49-F238E27FC236}">
                <a16:creationId xmlns:a16="http://schemas.microsoft.com/office/drawing/2014/main" id="{567CE025-5ACA-A4CE-4677-73D48A07FAA4}"/>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10766874" y="7436"/>
            <a:ext cx="3870960" cy="741463"/>
          </a:xfrm>
          <a:prstGeom prst="rect">
            <a:avLst/>
          </a:prstGeom>
        </p:spPr>
      </p:pic>
      <p:pic>
        <p:nvPicPr>
          <p:cNvPr id="18" name="Picture 17">
            <a:extLst>
              <a:ext uri="{FF2B5EF4-FFF2-40B4-BE49-F238E27FC236}">
                <a16:creationId xmlns:a16="http://schemas.microsoft.com/office/drawing/2014/main" id="{BF078480-EDDC-5B4F-A6D3-8F7402D5B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05" y="7361170"/>
            <a:ext cx="810448" cy="848554"/>
          </a:xfrm>
          <a:prstGeom prst="rect">
            <a:avLst/>
          </a:prstGeom>
        </p:spPr>
      </p:pic>
      <p:sp>
        <p:nvSpPr>
          <p:cNvPr id="20" name="Rectangle 19">
            <a:extLst>
              <a:ext uri="{FF2B5EF4-FFF2-40B4-BE49-F238E27FC236}">
                <a16:creationId xmlns:a16="http://schemas.microsoft.com/office/drawing/2014/main" id="{7D8FB2EC-A2B7-3275-478E-EFF2D3EBA521}"/>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21" name="Picture 20">
            <a:extLst>
              <a:ext uri="{FF2B5EF4-FFF2-40B4-BE49-F238E27FC236}">
                <a16:creationId xmlns:a16="http://schemas.microsoft.com/office/drawing/2014/main" id="{6E778428-15DA-255C-2DED-550CBB656D19}"/>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4858" y="600908"/>
            <a:ext cx="9579293" cy="682943"/>
          </a:xfrm>
          <a:prstGeom prst="rect">
            <a:avLst/>
          </a:prstGeom>
          <a:noFill/>
          <a:ln/>
        </p:spPr>
        <p:txBody>
          <a:bodyPr wrap="none" lIns="0" tIns="0" rIns="0" bIns="0" rtlCol="0" anchor="t"/>
          <a:lstStyle/>
          <a:p>
            <a:pPr marL="0" indent="0" algn="l">
              <a:lnSpc>
                <a:spcPts val="5350"/>
              </a:lnSpc>
              <a:buNone/>
            </a:pPr>
            <a:r>
              <a:rPr lang="en-US" sz="4300" dirty="0">
                <a:solidFill>
                  <a:srgbClr val="1B1B27"/>
                </a:solidFill>
                <a:latin typeface="Corben" pitchFamily="34" charset="0"/>
                <a:ea typeface="Corben" pitchFamily="34" charset="-122"/>
                <a:cs typeface="Corben" pitchFamily="34" charset="-120"/>
              </a:rPr>
              <a:t>How SSARS Works: A Seamless Flow</a:t>
            </a:r>
            <a:endParaRPr lang="en-US" sz="4300" dirty="0"/>
          </a:p>
        </p:txBody>
      </p:sp>
      <p:pic>
        <p:nvPicPr>
          <p:cNvPr id="3" name="Image 0" descr="preencoded.png"/>
          <p:cNvPicPr>
            <a:picLocks noChangeAspect="1"/>
          </p:cNvPicPr>
          <p:nvPr/>
        </p:nvPicPr>
        <p:blipFill>
          <a:blip r:embed="rId3"/>
          <a:stretch>
            <a:fillRect/>
          </a:stretch>
        </p:blipFill>
        <p:spPr>
          <a:xfrm>
            <a:off x="764858" y="1720810"/>
            <a:ext cx="6550343" cy="874038"/>
          </a:xfrm>
          <a:prstGeom prst="rect">
            <a:avLst/>
          </a:prstGeom>
        </p:spPr>
      </p:pic>
      <p:sp>
        <p:nvSpPr>
          <p:cNvPr id="4" name="Text 1"/>
          <p:cNvSpPr/>
          <p:nvPr/>
        </p:nvSpPr>
        <p:spPr>
          <a:xfrm>
            <a:off x="983337" y="2813328"/>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Data Collection</a:t>
            </a:r>
            <a:endParaRPr lang="en-US" sz="2150" dirty="0"/>
          </a:p>
        </p:txBody>
      </p:sp>
      <p:sp>
        <p:nvSpPr>
          <p:cNvPr id="5" name="Text 2"/>
          <p:cNvSpPr/>
          <p:nvPr/>
        </p:nvSpPr>
        <p:spPr>
          <a:xfrm>
            <a:off x="983337" y="3285768"/>
            <a:ext cx="6113383" cy="699135"/>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Gathers real-time energy usage and weather data from various sources.</a:t>
            </a:r>
            <a:endParaRPr lang="en-US" sz="1700" dirty="0"/>
          </a:p>
        </p:txBody>
      </p:sp>
      <p:pic>
        <p:nvPicPr>
          <p:cNvPr id="6" name="Image 1" descr="preencoded.png"/>
          <p:cNvPicPr>
            <a:picLocks noChangeAspect="1"/>
          </p:cNvPicPr>
          <p:nvPr/>
        </p:nvPicPr>
        <p:blipFill>
          <a:blip r:embed="rId4"/>
          <a:stretch>
            <a:fillRect/>
          </a:stretch>
        </p:blipFill>
        <p:spPr>
          <a:xfrm>
            <a:off x="7315200" y="1720810"/>
            <a:ext cx="6550343" cy="874038"/>
          </a:xfrm>
          <a:prstGeom prst="rect">
            <a:avLst/>
          </a:prstGeom>
        </p:spPr>
      </p:pic>
      <p:sp>
        <p:nvSpPr>
          <p:cNvPr id="7" name="Text 3"/>
          <p:cNvSpPr/>
          <p:nvPr/>
        </p:nvSpPr>
        <p:spPr>
          <a:xfrm>
            <a:off x="7533680" y="2813328"/>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ML Processing</a:t>
            </a:r>
            <a:endParaRPr lang="en-US" sz="2150" dirty="0"/>
          </a:p>
        </p:txBody>
      </p:sp>
      <p:sp>
        <p:nvSpPr>
          <p:cNvPr id="8" name="Text 4"/>
          <p:cNvSpPr/>
          <p:nvPr/>
        </p:nvSpPr>
        <p:spPr>
          <a:xfrm>
            <a:off x="7533680" y="3285768"/>
            <a:ext cx="6113383" cy="699135"/>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Utilizes Random Forest and Linear Regression models to analyze and predict patterns.</a:t>
            </a:r>
            <a:endParaRPr lang="en-US" sz="1700" dirty="0"/>
          </a:p>
        </p:txBody>
      </p:sp>
      <p:pic>
        <p:nvPicPr>
          <p:cNvPr id="9" name="Image 2" descr="preencoded.png"/>
          <p:cNvPicPr>
            <a:picLocks noChangeAspect="1"/>
          </p:cNvPicPr>
          <p:nvPr/>
        </p:nvPicPr>
        <p:blipFill>
          <a:blip r:embed="rId5"/>
          <a:stretch>
            <a:fillRect/>
          </a:stretch>
        </p:blipFill>
        <p:spPr>
          <a:xfrm>
            <a:off x="764858" y="4203383"/>
            <a:ext cx="6550343" cy="874038"/>
          </a:xfrm>
          <a:prstGeom prst="rect">
            <a:avLst/>
          </a:prstGeom>
        </p:spPr>
      </p:pic>
      <p:sp>
        <p:nvSpPr>
          <p:cNvPr id="10" name="Text 5"/>
          <p:cNvSpPr/>
          <p:nvPr/>
        </p:nvSpPr>
        <p:spPr>
          <a:xfrm>
            <a:off x="983337" y="5295900"/>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Insight Generation</a:t>
            </a:r>
            <a:endParaRPr lang="en-US" sz="2150" dirty="0"/>
          </a:p>
        </p:txBody>
      </p:sp>
      <p:sp>
        <p:nvSpPr>
          <p:cNvPr id="11" name="Text 6"/>
          <p:cNvSpPr/>
          <p:nvPr/>
        </p:nvSpPr>
        <p:spPr>
          <a:xfrm>
            <a:off x="983337" y="5768340"/>
            <a:ext cx="6113383" cy="699135"/>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Creates actionable alerts, accurate forecasts, and detailed cost analyses.</a:t>
            </a:r>
            <a:endParaRPr lang="en-US" sz="1700" dirty="0"/>
          </a:p>
        </p:txBody>
      </p:sp>
      <p:pic>
        <p:nvPicPr>
          <p:cNvPr id="12" name="Image 3" descr="preencoded.png"/>
          <p:cNvPicPr>
            <a:picLocks noChangeAspect="1"/>
          </p:cNvPicPr>
          <p:nvPr/>
        </p:nvPicPr>
        <p:blipFill>
          <a:blip r:embed="rId6"/>
          <a:stretch>
            <a:fillRect/>
          </a:stretch>
        </p:blipFill>
        <p:spPr>
          <a:xfrm>
            <a:off x="7315200" y="4203383"/>
            <a:ext cx="6550343" cy="874038"/>
          </a:xfrm>
          <a:prstGeom prst="rect">
            <a:avLst/>
          </a:prstGeom>
        </p:spPr>
      </p:pic>
      <p:sp>
        <p:nvSpPr>
          <p:cNvPr id="13" name="Text 7"/>
          <p:cNvSpPr/>
          <p:nvPr/>
        </p:nvSpPr>
        <p:spPr>
          <a:xfrm>
            <a:off x="7533680" y="5295900"/>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Dashboard Display</a:t>
            </a:r>
            <a:endParaRPr lang="en-US" sz="2150" dirty="0"/>
          </a:p>
        </p:txBody>
      </p:sp>
      <p:sp>
        <p:nvSpPr>
          <p:cNvPr id="14" name="Text 8"/>
          <p:cNvSpPr/>
          <p:nvPr/>
        </p:nvSpPr>
        <p:spPr>
          <a:xfrm>
            <a:off x="7533680" y="5768340"/>
            <a:ext cx="6113383" cy="699135"/>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Presents insights on interactive, user-friendly dashboards for easy access.</a:t>
            </a:r>
            <a:endParaRPr lang="en-US" sz="1700" dirty="0"/>
          </a:p>
        </p:txBody>
      </p:sp>
      <p:sp>
        <p:nvSpPr>
          <p:cNvPr id="15" name="Text 9"/>
          <p:cNvSpPr/>
          <p:nvPr/>
        </p:nvSpPr>
        <p:spPr>
          <a:xfrm>
            <a:off x="764858" y="6931700"/>
            <a:ext cx="13100685" cy="699135"/>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This streamlined process ensures that communities receive timely, accurate, and actionable information to optimize their resource consumption effectively.</a:t>
            </a:r>
            <a:endParaRPr lang="en-US" sz="1700" dirty="0"/>
          </a:p>
        </p:txBody>
      </p:sp>
      <p:sp>
        <p:nvSpPr>
          <p:cNvPr id="16" name="Rectangle 15">
            <a:extLst>
              <a:ext uri="{FF2B5EF4-FFF2-40B4-BE49-F238E27FC236}">
                <a16:creationId xmlns:a16="http://schemas.microsoft.com/office/drawing/2014/main" id="{E32A9025-89BD-D486-6D37-2D744FB5114A}"/>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17" name="Picture 16">
            <a:extLst>
              <a:ext uri="{FF2B5EF4-FFF2-40B4-BE49-F238E27FC236}">
                <a16:creationId xmlns:a16="http://schemas.microsoft.com/office/drawing/2014/main" id="{8E905443-4D99-A952-3CEC-D6F8A8675254}"/>
              </a:ext>
            </a:extLst>
          </p:cNvPr>
          <p:cNvPicPr>
            <a:picLocks noChangeAspect="1"/>
          </p:cNvPicPr>
          <p:nvPr/>
        </p:nvPicPr>
        <p:blipFill rotWithShape="1">
          <a:blip r:embed="rId7">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pic>
        <p:nvPicPr>
          <p:cNvPr id="18" name="Picture 17">
            <a:extLst>
              <a:ext uri="{FF2B5EF4-FFF2-40B4-BE49-F238E27FC236}">
                <a16:creationId xmlns:a16="http://schemas.microsoft.com/office/drawing/2014/main" id="{121509B3-5B9A-25B1-6404-E10596CDD3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871" y="19876"/>
            <a:ext cx="810448" cy="8485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566976"/>
            <a:ext cx="5912287" cy="644366"/>
          </a:xfrm>
          <a:prstGeom prst="rect">
            <a:avLst/>
          </a:prstGeom>
          <a:noFill/>
          <a:ln/>
        </p:spPr>
        <p:txBody>
          <a:bodyPr wrap="none" lIns="0" tIns="0" rIns="0" bIns="0" rtlCol="0" anchor="t"/>
          <a:lstStyle/>
          <a:p>
            <a:pPr marL="0" indent="0" algn="l">
              <a:lnSpc>
                <a:spcPts val="5050"/>
              </a:lnSpc>
              <a:buNone/>
            </a:pPr>
            <a:r>
              <a:rPr lang="en-US" sz="4050" dirty="0">
                <a:solidFill>
                  <a:srgbClr val="1B1B27"/>
                </a:solidFill>
                <a:latin typeface="Corben" pitchFamily="34" charset="0"/>
                <a:ea typeface="Corben" pitchFamily="34" charset="-122"/>
                <a:cs typeface="Corben" pitchFamily="34" charset="-120"/>
              </a:rPr>
              <a:t>Robust Project Structure</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06047"/>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ssars/:</a:t>
            </a:r>
            <a:r>
              <a:rPr lang="en-US" sz="1600" dirty="0">
                <a:solidFill>
                  <a:srgbClr val="404155"/>
                </a:solidFill>
                <a:latin typeface="Nobile" pitchFamily="34" charset="0"/>
                <a:ea typeface="Nobile" pitchFamily="34" charset="-122"/>
                <a:cs typeface="Nobile" pitchFamily="34" charset="-120"/>
              </a:rPr>
              <a:t> The main Django application, housing core functionality.</a:t>
            </a:r>
            <a:endParaRPr lang="en-US" sz="1600" dirty="0"/>
          </a:p>
        </p:txBody>
      </p:sp>
      <p:sp>
        <p:nvSpPr>
          <p:cNvPr id="5" name="Text 2"/>
          <p:cNvSpPr/>
          <p:nvPr/>
        </p:nvSpPr>
        <p:spPr>
          <a:xfrm>
            <a:off x="7574280" y="243804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static/:</a:t>
            </a:r>
            <a:r>
              <a:rPr lang="en-US" sz="1600" dirty="0">
                <a:solidFill>
                  <a:srgbClr val="404155"/>
                </a:solidFill>
                <a:latin typeface="Nobile" pitchFamily="34" charset="0"/>
                <a:ea typeface="Nobile" pitchFamily="34" charset="-122"/>
                <a:cs typeface="Nobile" pitchFamily="34" charset="-120"/>
              </a:rPr>
              <a:t> Stores essential static files like images, CSS, and JavaScript.</a:t>
            </a:r>
            <a:endParaRPr lang="en-US" sz="1600" dirty="0"/>
          </a:p>
        </p:txBody>
      </p:sp>
      <p:sp>
        <p:nvSpPr>
          <p:cNvPr id="6" name="Text 3"/>
          <p:cNvSpPr/>
          <p:nvPr/>
        </p:nvSpPr>
        <p:spPr>
          <a:xfrm>
            <a:off x="7574280" y="3170039"/>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templates/:</a:t>
            </a:r>
            <a:r>
              <a:rPr lang="en-US" sz="1600" dirty="0">
                <a:solidFill>
                  <a:srgbClr val="404155"/>
                </a:solidFill>
                <a:latin typeface="Nobile" pitchFamily="34" charset="0"/>
                <a:ea typeface="Nobile" pitchFamily="34" charset="-122"/>
                <a:cs typeface="Nobile" pitchFamily="34" charset="-120"/>
              </a:rPr>
              <a:t> Contains all HTML pages for rendering the web interface.</a:t>
            </a:r>
            <a:endParaRPr lang="en-US" sz="1600" dirty="0"/>
          </a:p>
        </p:txBody>
      </p:sp>
      <p:sp>
        <p:nvSpPr>
          <p:cNvPr id="7" name="Text 4"/>
          <p:cNvSpPr/>
          <p:nvPr/>
        </p:nvSpPr>
        <p:spPr>
          <a:xfrm>
            <a:off x="7574280" y="3902035"/>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energy/, weather/, news/:</a:t>
            </a:r>
            <a:r>
              <a:rPr lang="en-US" sz="1600" dirty="0">
                <a:solidFill>
                  <a:srgbClr val="404155"/>
                </a:solidFill>
                <a:latin typeface="Nobile" pitchFamily="34" charset="0"/>
                <a:ea typeface="Nobile" pitchFamily="34" charset="-122"/>
                <a:cs typeface="Nobile" pitchFamily="34" charset="-120"/>
              </a:rPr>
              <a:t> Dedicated modules for specific features, ensuring modularity.</a:t>
            </a:r>
            <a:endParaRPr lang="en-US" sz="1600" dirty="0"/>
          </a:p>
        </p:txBody>
      </p:sp>
      <p:sp>
        <p:nvSpPr>
          <p:cNvPr id="8" name="Text 5"/>
          <p:cNvSpPr/>
          <p:nvPr/>
        </p:nvSpPr>
        <p:spPr>
          <a:xfrm>
            <a:off x="7574280" y="4634032"/>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404155"/>
                </a:solidFill>
                <a:latin typeface="Nobile" pitchFamily="34" charset="0"/>
                <a:ea typeface="Nobile" pitchFamily="34" charset="-122"/>
                <a:cs typeface="Nobile" pitchFamily="34" charset="-120"/>
              </a:rPr>
              <a:t>ML models:</a:t>
            </a:r>
            <a:r>
              <a:rPr lang="en-US" sz="1600" dirty="0">
                <a:solidFill>
                  <a:srgbClr val="404155"/>
                </a:solidFill>
                <a:latin typeface="Nobile" pitchFamily="34" charset="0"/>
                <a:ea typeface="Nobile" pitchFamily="34" charset="-122"/>
                <a:cs typeface="Nobile" pitchFamily="34" charset="-120"/>
              </a:rPr>
              <a:t> Pre-trained machine learning models stored via Joblib for efficient predictions.</a:t>
            </a:r>
            <a:endParaRPr lang="en-US" sz="1600" dirty="0"/>
          </a:p>
        </p:txBody>
      </p:sp>
      <p:sp>
        <p:nvSpPr>
          <p:cNvPr id="9" name="Text 6"/>
          <p:cNvSpPr/>
          <p:nvPr/>
        </p:nvSpPr>
        <p:spPr>
          <a:xfrm>
            <a:off x="7574280" y="5479375"/>
            <a:ext cx="6342102" cy="659844"/>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This organized structure ensures scalability, maintainability, and efficient development.</a:t>
            </a:r>
            <a:endParaRPr lang="en-US" sz="1600" dirty="0"/>
          </a:p>
        </p:txBody>
      </p:sp>
      <p:sp>
        <p:nvSpPr>
          <p:cNvPr id="10" name="Rectangle 9">
            <a:extLst>
              <a:ext uri="{FF2B5EF4-FFF2-40B4-BE49-F238E27FC236}">
                <a16:creationId xmlns:a16="http://schemas.microsoft.com/office/drawing/2014/main" id="{47ECDA35-7636-FCA9-C5D9-F2851A07CD9D}"/>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11" name="Picture 10">
            <a:extLst>
              <a:ext uri="{FF2B5EF4-FFF2-40B4-BE49-F238E27FC236}">
                <a16:creationId xmlns:a16="http://schemas.microsoft.com/office/drawing/2014/main" id="{BEBEC348-5CC4-A517-13E8-C90ED0C966CD}"/>
              </a:ext>
            </a:extLst>
          </p:cNvPr>
          <p:cNvPicPr>
            <a:picLocks noChangeAspect="1"/>
          </p:cNvPicPr>
          <p:nvPr/>
        </p:nvPicPr>
        <p:blipFill rotWithShape="1">
          <a:blip r:embed="rId4">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pic>
        <p:nvPicPr>
          <p:cNvPr id="12" name="Picture 11">
            <a:extLst>
              <a:ext uri="{FF2B5EF4-FFF2-40B4-BE49-F238E27FC236}">
                <a16:creationId xmlns:a16="http://schemas.microsoft.com/office/drawing/2014/main" id="{16647CA8-A2FA-5E56-4181-FBED0EAAA0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71" y="19876"/>
            <a:ext cx="810448" cy="8485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37586"/>
            <a:ext cx="9767888"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Advancing Intelligence: Future Scope</a:t>
            </a:r>
            <a:endParaRPr lang="en-US" sz="4450" dirty="0"/>
          </a:p>
        </p:txBody>
      </p:sp>
      <p:sp>
        <p:nvSpPr>
          <p:cNvPr id="3" name="Shape 1"/>
          <p:cNvSpPr/>
          <p:nvPr/>
        </p:nvSpPr>
        <p:spPr>
          <a:xfrm>
            <a:off x="793790" y="2799993"/>
            <a:ext cx="4196358" cy="2810947"/>
          </a:xfrm>
          <a:prstGeom prst="roundRect">
            <a:avLst>
              <a:gd name="adj" fmla="val 5205"/>
            </a:avLst>
          </a:prstGeom>
          <a:solidFill>
            <a:srgbClr val="F9F9FF">
              <a:alpha val="95000"/>
            </a:srgbClr>
          </a:solidFill>
          <a:ln w="30480">
            <a:solidFill>
              <a:srgbClr val="B8BFDF"/>
            </a:solidFill>
            <a:prstDash val="solid"/>
          </a:ln>
        </p:spPr>
      </p:sp>
      <p:sp>
        <p:nvSpPr>
          <p:cNvPr id="4" name="Shape 2"/>
          <p:cNvSpPr/>
          <p:nvPr/>
        </p:nvSpPr>
        <p:spPr>
          <a:xfrm>
            <a:off x="763310" y="2799993"/>
            <a:ext cx="121920" cy="2810947"/>
          </a:xfrm>
          <a:prstGeom prst="roundRect">
            <a:avLst>
              <a:gd name="adj" fmla="val 78139"/>
            </a:avLst>
          </a:prstGeom>
          <a:solidFill>
            <a:srgbClr val="4967E9"/>
          </a:solidFill>
          <a:ln/>
        </p:spPr>
      </p:sp>
      <p:sp>
        <p:nvSpPr>
          <p:cNvPr id="5" name="Text 3"/>
          <p:cNvSpPr/>
          <p:nvPr/>
        </p:nvSpPr>
        <p:spPr>
          <a:xfrm>
            <a:off x="1142524" y="3057287"/>
            <a:ext cx="3590330" cy="708660"/>
          </a:xfrm>
          <a:prstGeom prst="rect">
            <a:avLst/>
          </a:prstGeom>
          <a:noFill/>
          <a:ln/>
        </p:spPr>
        <p:txBody>
          <a:bodyPr wrap="squar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IoT Smart Meter Integration</a:t>
            </a:r>
            <a:endParaRPr lang="en-US" sz="2200" dirty="0"/>
          </a:p>
        </p:txBody>
      </p:sp>
      <p:sp>
        <p:nvSpPr>
          <p:cNvPr id="6" name="Text 4"/>
          <p:cNvSpPr/>
          <p:nvPr/>
        </p:nvSpPr>
        <p:spPr>
          <a:xfrm>
            <a:off x="1142524" y="3902035"/>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Direct connection with IoT smart meters for hyper-accurate, real-time energy data collection and analysis.</a:t>
            </a:r>
            <a:endParaRPr lang="en-US" sz="1750" dirty="0"/>
          </a:p>
        </p:txBody>
      </p:sp>
      <p:sp>
        <p:nvSpPr>
          <p:cNvPr id="7" name="Shape 5"/>
          <p:cNvSpPr/>
          <p:nvPr/>
        </p:nvSpPr>
        <p:spPr>
          <a:xfrm>
            <a:off x="5216962" y="2799993"/>
            <a:ext cx="4196358" cy="2810947"/>
          </a:xfrm>
          <a:prstGeom prst="roundRect">
            <a:avLst>
              <a:gd name="adj" fmla="val 5205"/>
            </a:avLst>
          </a:prstGeom>
          <a:solidFill>
            <a:srgbClr val="F9F9FF">
              <a:alpha val="95000"/>
            </a:srgbClr>
          </a:solidFill>
          <a:ln w="30480">
            <a:solidFill>
              <a:srgbClr val="B8BFDF"/>
            </a:solidFill>
            <a:prstDash val="solid"/>
          </a:ln>
        </p:spPr>
      </p:sp>
      <p:sp>
        <p:nvSpPr>
          <p:cNvPr id="8" name="Shape 6"/>
          <p:cNvSpPr/>
          <p:nvPr/>
        </p:nvSpPr>
        <p:spPr>
          <a:xfrm>
            <a:off x="5186482" y="2799993"/>
            <a:ext cx="121920" cy="2810947"/>
          </a:xfrm>
          <a:prstGeom prst="roundRect">
            <a:avLst>
              <a:gd name="adj" fmla="val 78139"/>
            </a:avLst>
          </a:prstGeom>
          <a:solidFill>
            <a:srgbClr val="4967E9"/>
          </a:solidFill>
          <a:ln/>
        </p:spPr>
      </p:sp>
      <p:sp>
        <p:nvSpPr>
          <p:cNvPr id="9" name="Text 7"/>
          <p:cNvSpPr/>
          <p:nvPr/>
        </p:nvSpPr>
        <p:spPr>
          <a:xfrm>
            <a:off x="5565696" y="3057287"/>
            <a:ext cx="3590330" cy="708660"/>
          </a:xfrm>
          <a:prstGeom prst="rect">
            <a:avLst/>
          </a:prstGeom>
          <a:noFill/>
          <a:ln/>
        </p:spPr>
        <p:txBody>
          <a:bodyPr wrap="squar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Dedicated Mobile Application</a:t>
            </a:r>
            <a:endParaRPr lang="en-US" sz="2200" dirty="0"/>
          </a:p>
        </p:txBody>
      </p:sp>
      <p:sp>
        <p:nvSpPr>
          <p:cNvPr id="10" name="Text 8"/>
          <p:cNvSpPr/>
          <p:nvPr/>
        </p:nvSpPr>
        <p:spPr>
          <a:xfrm>
            <a:off x="5565696" y="3902035"/>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Development of a native mobile app for iOS and Android, providing instant alerts and on-the-go management.</a:t>
            </a:r>
            <a:endParaRPr lang="en-US" sz="1750" dirty="0"/>
          </a:p>
        </p:txBody>
      </p:sp>
      <p:sp>
        <p:nvSpPr>
          <p:cNvPr id="11" name="Shape 9"/>
          <p:cNvSpPr/>
          <p:nvPr/>
        </p:nvSpPr>
        <p:spPr>
          <a:xfrm>
            <a:off x="9640133" y="2799993"/>
            <a:ext cx="4196358" cy="2810947"/>
          </a:xfrm>
          <a:prstGeom prst="roundRect">
            <a:avLst>
              <a:gd name="adj" fmla="val 5205"/>
            </a:avLst>
          </a:prstGeom>
          <a:solidFill>
            <a:srgbClr val="F9F9FF">
              <a:alpha val="95000"/>
            </a:srgbClr>
          </a:solidFill>
          <a:ln w="30480">
            <a:solidFill>
              <a:srgbClr val="B8BFDF"/>
            </a:solidFill>
            <a:prstDash val="solid"/>
          </a:ln>
        </p:spPr>
      </p:sp>
      <p:sp>
        <p:nvSpPr>
          <p:cNvPr id="12" name="Shape 10"/>
          <p:cNvSpPr/>
          <p:nvPr/>
        </p:nvSpPr>
        <p:spPr>
          <a:xfrm>
            <a:off x="9609653" y="2799993"/>
            <a:ext cx="121920" cy="2810947"/>
          </a:xfrm>
          <a:prstGeom prst="roundRect">
            <a:avLst>
              <a:gd name="adj" fmla="val 78139"/>
            </a:avLst>
          </a:prstGeom>
          <a:solidFill>
            <a:srgbClr val="4967E9"/>
          </a:solidFill>
          <a:ln/>
        </p:spPr>
      </p:sp>
      <p:sp>
        <p:nvSpPr>
          <p:cNvPr id="13" name="Text 11"/>
          <p:cNvSpPr/>
          <p:nvPr/>
        </p:nvSpPr>
        <p:spPr>
          <a:xfrm>
            <a:off x="9988868" y="3057287"/>
            <a:ext cx="3590330" cy="708660"/>
          </a:xfrm>
          <a:prstGeom prst="rect">
            <a:avLst/>
          </a:prstGeom>
          <a:noFill/>
          <a:ln/>
        </p:spPr>
        <p:txBody>
          <a:bodyPr wrap="squar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Automated Energy-Saving Actions</a:t>
            </a:r>
            <a:endParaRPr lang="en-US" sz="2200" dirty="0"/>
          </a:p>
        </p:txBody>
      </p:sp>
      <p:sp>
        <p:nvSpPr>
          <p:cNvPr id="14" name="Text 12"/>
          <p:cNvSpPr/>
          <p:nvPr/>
        </p:nvSpPr>
        <p:spPr>
          <a:xfrm>
            <a:off x="9988868" y="3902035"/>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Implementing AI-driven automation to directly control smart devices for optimal energy conservation.</a:t>
            </a:r>
            <a:endParaRPr lang="en-US" sz="1750" dirty="0"/>
          </a:p>
        </p:txBody>
      </p:sp>
      <p:sp>
        <p:nvSpPr>
          <p:cNvPr id="15" name="Text 13"/>
          <p:cNvSpPr/>
          <p:nvPr/>
        </p:nvSpPr>
        <p:spPr>
          <a:xfrm>
            <a:off x="793790" y="586609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These future enhancements aim to transform SSARS into an even more proactive and integrated solution for smart communities.</a:t>
            </a:r>
            <a:endParaRPr lang="en-US" sz="1750" dirty="0"/>
          </a:p>
        </p:txBody>
      </p:sp>
      <p:sp>
        <p:nvSpPr>
          <p:cNvPr id="16" name="Rectangle 15">
            <a:extLst>
              <a:ext uri="{FF2B5EF4-FFF2-40B4-BE49-F238E27FC236}">
                <a16:creationId xmlns:a16="http://schemas.microsoft.com/office/drawing/2014/main" id="{80927524-D0D8-4328-37DF-9089532AF779}"/>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17" name="Picture 16">
            <a:extLst>
              <a:ext uri="{FF2B5EF4-FFF2-40B4-BE49-F238E27FC236}">
                <a16:creationId xmlns:a16="http://schemas.microsoft.com/office/drawing/2014/main" id="{26342286-9E6E-4EEE-B269-A389A1B3E651}"/>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pic>
        <p:nvPicPr>
          <p:cNvPr id="18" name="Picture 17">
            <a:extLst>
              <a:ext uri="{FF2B5EF4-FFF2-40B4-BE49-F238E27FC236}">
                <a16:creationId xmlns:a16="http://schemas.microsoft.com/office/drawing/2014/main" id="{497A063E-C721-ED86-5FB7-A9F6F0ED78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71" y="19876"/>
            <a:ext cx="810448" cy="8485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Transforming Urban Living with SSARS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SSARS represents a significant step towards creating more sustainable, efficient, and informed residential communities. By leveraging intelligent data analysis and AI, we empower users to make smarter decisions about their energy and resource consumption.</a:t>
            </a:r>
            <a:endParaRPr lang="en-US" sz="1750" dirty="0"/>
          </a:p>
        </p:txBody>
      </p:sp>
      <p:sp>
        <p:nvSpPr>
          <p:cNvPr id="5" name="Rectangle 4">
            <a:extLst>
              <a:ext uri="{FF2B5EF4-FFF2-40B4-BE49-F238E27FC236}">
                <a16:creationId xmlns:a16="http://schemas.microsoft.com/office/drawing/2014/main" id="{B180E6CC-AD33-7F2A-E842-57FBFCFDE519}"/>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6" name="Picture 5">
            <a:extLst>
              <a:ext uri="{FF2B5EF4-FFF2-40B4-BE49-F238E27FC236}">
                <a16:creationId xmlns:a16="http://schemas.microsoft.com/office/drawing/2014/main" id="{BA65C792-21CC-0030-FE30-23F83C78521F}"/>
              </a:ext>
            </a:extLst>
          </p:cNvPr>
          <p:cNvPicPr>
            <a:picLocks noChangeAspect="1"/>
          </p:cNvPicPr>
          <p:nvPr/>
        </p:nvPicPr>
        <p:blipFill rotWithShape="1">
          <a:blip r:embed="rId4">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pic>
        <p:nvPicPr>
          <p:cNvPr id="7" name="Picture 6">
            <a:extLst>
              <a:ext uri="{FF2B5EF4-FFF2-40B4-BE49-F238E27FC236}">
                <a16:creationId xmlns:a16="http://schemas.microsoft.com/office/drawing/2014/main" id="{03C17C1F-807C-0744-6558-B41567A41A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71" y="19876"/>
            <a:ext cx="810448" cy="8485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1691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Key Takeaways</a:t>
            </a:r>
            <a:endParaRPr lang="en-US" sz="4450" dirty="0"/>
          </a:p>
        </p:txBody>
      </p:sp>
      <p:sp>
        <p:nvSpPr>
          <p:cNvPr id="3" name="Text 1"/>
          <p:cNvSpPr/>
          <p:nvPr/>
        </p:nvSpPr>
        <p:spPr>
          <a:xfrm>
            <a:off x="793790" y="3179326"/>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Holistic Approach:</a:t>
            </a:r>
            <a:r>
              <a:rPr lang="en-US" sz="1750" dirty="0">
                <a:solidFill>
                  <a:srgbClr val="404155"/>
                </a:solidFill>
                <a:latin typeface="Nobile" pitchFamily="34" charset="0"/>
                <a:ea typeface="Nobile" pitchFamily="34" charset="-122"/>
                <a:cs typeface="Nobile" pitchFamily="34" charset="-120"/>
              </a:rPr>
              <a:t> SSARS unifies energy, weather, and news for a comprehensive community management system.</a:t>
            </a:r>
            <a:endParaRPr lang="en-US" sz="1750" dirty="0"/>
          </a:p>
        </p:txBody>
      </p:sp>
      <p:sp>
        <p:nvSpPr>
          <p:cNvPr id="4" name="Text 2"/>
          <p:cNvSpPr/>
          <p:nvPr/>
        </p:nvSpPr>
        <p:spPr>
          <a:xfrm>
            <a:off x="793790" y="398442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AI-Driven Efficiency:</a:t>
            </a:r>
            <a:r>
              <a:rPr lang="en-US" sz="1750" dirty="0">
                <a:solidFill>
                  <a:srgbClr val="404155"/>
                </a:solidFill>
                <a:latin typeface="Nobile" pitchFamily="34" charset="0"/>
                <a:ea typeface="Nobile" pitchFamily="34" charset="-122"/>
                <a:cs typeface="Nobile" pitchFamily="34" charset="-120"/>
              </a:rPr>
              <a:t> Machine learning models provide predictive insights and optimization recommendations.</a:t>
            </a:r>
            <a:endParaRPr lang="en-US" sz="1750" dirty="0"/>
          </a:p>
        </p:txBody>
      </p:sp>
      <p:sp>
        <p:nvSpPr>
          <p:cNvPr id="5" name="Text 3"/>
          <p:cNvSpPr/>
          <p:nvPr/>
        </p:nvSpPr>
        <p:spPr>
          <a:xfrm>
            <a:off x="793790" y="4426625"/>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Scalable &amp; User-Friendly:</a:t>
            </a:r>
            <a:r>
              <a:rPr lang="en-US" sz="1750" dirty="0">
                <a:solidFill>
                  <a:srgbClr val="404155"/>
                </a:solidFill>
                <a:latin typeface="Nobile" pitchFamily="34" charset="0"/>
                <a:ea typeface="Nobile" pitchFamily="34" charset="-122"/>
                <a:cs typeface="Nobile" pitchFamily="34" charset="-120"/>
              </a:rPr>
              <a:t> Built with Django, Bootstrap, and modern tools for robust performance and intuitive design.</a:t>
            </a:r>
            <a:endParaRPr lang="en-US" sz="1750" dirty="0"/>
          </a:p>
        </p:txBody>
      </p:sp>
      <p:sp>
        <p:nvSpPr>
          <p:cNvPr id="6" name="Text 4"/>
          <p:cNvSpPr/>
          <p:nvPr/>
        </p:nvSpPr>
        <p:spPr>
          <a:xfrm>
            <a:off x="793790" y="523172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Future-Ready:</a:t>
            </a:r>
            <a:r>
              <a:rPr lang="en-US" sz="1750" dirty="0">
                <a:solidFill>
                  <a:srgbClr val="404155"/>
                </a:solidFill>
                <a:latin typeface="Nobile" pitchFamily="34" charset="0"/>
                <a:ea typeface="Nobile" pitchFamily="34" charset="-122"/>
                <a:cs typeface="Nobile" pitchFamily="34" charset="-120"/>
              </a:rPr>
              <a:t> Prepared for IoT integration and mobile expansion to meet evolving smart society needs.</a:t>
            </a:r>
            <a:endParaRPr lang="en-US" sz="1750" dirty="0"/>
          </a:p>
        </p:txBody>
      </p:sp>
      <p:sp>
        <p:nvSpPr>
          <p:cNvPr id="7" name="Text 5"/>
          <p:cNvSpPr/>
          <p:nvPr/>
        </p:nvSpPr>
        <p:spPr>
          <a:xfrm>
            <a:off x="793790" y="584977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SSARS is poised to become an indispensable tool for intelligent urban resource management.</a:t>
            </a:r>
            <a:endParaRPr lang="en-US" sz="1750" dirty="0"/>
          </a:p>
        </p:txBody>
      </p:sp>
      <p:sp>
        <p:nvSpPr>
          <p:cNvPr id="8" name="Rectangle 7">
            <a:extLst>
              <a:ext uri="{FF2B5EF4-FFF2-40B4-BE49-F238E27FC236}">
                <a16:creationId xmlns:a16="http://schemas.microsoft.com/office/drawing/2014/main" id="{E5D3C286-1AC7-DBB1-9320-5326C003C92E}"/>
              </a:ext>
            </a:extLst>
          </p:cNvPr>
          <p:cNvSpPr/>
          <p:nvPr/>
        </p:nvSpPr>
        <p:spPr>
          <a:xfrm>
            <a:off x="12478215" y="7382108"/>
            <a:ext cx="2141034" cy="825190"/>
          </a:xfrm>
          <a:prstGeom prst="rect">
            <a:avLst/>
          </a:prstGeom>
          <a:solidFill>
            <a:srgbClr val="F9F9FF"/>
          </a:solidFill>
          <a:ln>
            <a:solidFill>
              <a:srgbClr val="F9F9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9F9FF"/>
                </a:solidFill>
              </a:ln>
            </a:endParaRPr>
          </a:p>
        </p:txBody>
      </p:sp>
      <p:pic>
        <p:nvPicPr>
          <p:cNvPr id="9" name="Picture 8">
            <a:extLst>
              <a:ext uri="{FF2B5EF4-FFF2-40B4-BE49-F238E27FC236}">
                <a16:creationId xmlns:a16="http://schemas.microsoft.com/office/drawing/2014/main" id="{B72EEE1C-40CB-E6F4-EF9B-220C7D062ECF}"/>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10759440" y="0"/>
            <a:ext cx="3870960" cy="741463"/>
          </a:xfrm>
          <a:prstGeom prst="rect">
            <a:avLst/>
          </a:prstGeom>
        </p:spPr>
      </p:pic>
      <p:pic>
        <p:nvPicPr>
          <p:cNvPr id="10" name="Picture 9">
            <a:extLst>
              <a:ext uri="{FF2B5EF4-FFF2-40B4-BE49-F238E27FC236}">
                <a16:creationId xmlns:a16="http://schemas.microsoft.com/office/drawing/2014/main" id="{580FAB16-9B1C-0D20-3001-A8F7827E87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71" y="19876"/>
            <a:ext cx="810448" cy="848554"/>
          </a:xfrm>
          <a:prstGeom prst="rect">
            <a:avLst/>
          </a:prstGeom>
        </p:spPr>
      </p:pic>
    </p:spTree>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603</Words>
  <Application>Microsoft Office PowerPoint</Application>
  <PresentationFormat>Custom</PresentationFormat>
  <Paragraphs>73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Corben</vt:lpstr>
      <vt:lpstr>Nobile</vt:lpstr>
      <vt:lpstr>Inconsolata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Raj Rajodiya</cp:lastModifiedBy>
  <cp:revision>12</cp:revision>
  <dcterms:created xsi:type="dcterms:W3CDTF">2025-08-06T20:36:22Z</dcterms:created>
  <dcterms:modified xsi:type="dcterms:W3CDTF">2025-08-06T20:46:35Z</dcterms:modified>
</cp:coreProperties>
</file>